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F62D1-A758-427F-8415-39D2DB62CA6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FC4E5-F529-432C-9279-D07052821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7815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376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244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075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21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7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634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75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613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5329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8552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3493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1EFBE9F-C648-4CD2-9F7E-A7F78874E4AC}" type="datetimeFigureOut">
              <a:rPr lang="nl-NL" smtClean="0"/>
              <a:t>11-01-2019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17EB658-EA4B-4176-A6E0-347A4C0C3A88}" type="slidenum">
              <a:rPr lang="nl-NL" smtClean="0"/>
              <a:t>‹nr.›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64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zapatopi.net/TREEOCOTPUS/" TargetMode="External"/><Relationship Id="rId2" Type="http://schemas.openxmlformats.org/officeDocument/2006/relationships/hyperlink" Target="http://www.webdetective.n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leesfabriek.nl/" TargetMode="External"/><Relationship Id="rId2" Type="http://schemas.openxmlformats.org/officeDocument/2006/relationships/hyperlink" Target="http://www.startpagina.n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://www.webdetective.n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pedia.nl/int/nl/about.html" TargetMode="External"/><Relationship Id="rId2" Type="http://schemas.openxmlformats.org/officeDocument/2006/relationships/hyperlink" Target="http://www.efteling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4544568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>Wie zoekt, die vindt…!!!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sz="4000" dirty="0" smtClean="0"/>
              <a:t>Workshop Zoekvaardigheden</a:t>
            </a:r>
            <a:br>
              <a:rPr lang="nl-NL" sz="4000" dirty="0" smtClean="0"/>
            </a:br>
            <a:r>
              <a:rPr lang="nl-NL" sz="2800" dirty="0" smtClean="0"/>
              <a:t>Profielwerkstuk MAVO</a:t>
            </a:r>
            <a:br>
              <a:rPr lang="nl-NL" sz="2800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00051" y="4705004"/>
            <a:ext cx="10058400" cy="789709"/>
          </a:xfrm>
        </p:spPr>
        <p:txBody>
          <a:bodyPr>
            <a:normAutofit fontScale="92500" lnSpcReduction="20000"/>
          </a:bodyPr>
          <a:lstStyle/>
          <a:p>
            <a:endParaRPr lang="nl-NL" dirty="0" smtClean="0"/>
          </a:p>
          <a:p>
            <a:r>
              <a:rPr lang="nl-NL" dirty="0" smtClean="0"/>
              <a:t>Mediatheek De Nassau</a:t>
            </a:r>
          </a:p>
          <a:p>
            <a:pPr algn="r"/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255" y="1571105"/>
            <a:ext cx="2660073" cy="1770611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722" y="4770813"/>
            <a:ext cx="242887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2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Wat gaan we nu bekijken?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nl-NL" sz="3200" dirty="0" smtClean="0"/>
              <a:t>   </a:t>
            </a:r>
          </a:p>
          <a:p>
            <a:r>
              <a:rPr lang="nl-NL" sz="3200" dirty="0" smtClean="0"/>
              <a:t>Google</a:t>
            </a:r>
          </a:p>
          <a:p>
            <a:r>
              <a:rPr lang="nl-NL" sz="3200" dirty="0" smtClean="0"/>
              <a:t>Wikipedia</a:t>
            </a:r>
          </a:p>
          <a:p>
            <a:r>
              <a:rPr lang="nl-NL" sz="3200" dirty="0" err="1" smtClean="0"/>
              <a:t>LexisNexis</a:t>
            </a:r>
            <a:endParaRPr lang="nl-NL" sz="3200" dirty="0" smtClean="0"/>
          </a:p>
          <a:p>
            <a:r>
              <a:rPr lang="nl-NL" sz="3200" dirty="0" err="1" smtClean="0"/>
              <a:t>Webdetective</a:t>
            </a:r>
            <a:endParaRPr lang="nl-NL" sz="3200" dirty="0" smtClean="0"/>
          </a:p>
          <a:p>
            <a:pPr algn="r"/>
            <a:endParaRPr lang="nl-NL" sz="32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6182" y="4015047"/>
            <a:ext cx="1554480" cy="101415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6182" y="2281238"/>
            <a:ext cx="1438102" cy="117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56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2800" dirty="0" smtClean="0"/>
          </a:p>
          <a:p>
            <a:r>
              <a:rPr lang="nl-NL" sz="2800" dirty="0" smtClean="0"/>
              <a:t>OPEN DE “CHECKLIST” VAN </a:t>
            </a:r>
            <a:r>
              <a:rPr lang="nl-NL" sz="2800" dirty="0" smtClean="0">
                <a:hlinkClick r:id="rId2"/>
              </a:rPr>
              <a:t>WWW.WEBDETECTIVE.NL</a:t>
            </a:r>
            <a:endParaRPr lang="nl-NL" sz="2800" dirty="0" smtClean="0"/>
          </a:p>
          <a:p>
            <a:r>
              <a:rPr lang="nl-NL" sz="2800" dirty="0" smtClean="0"/>
              <a:t>OPEN DAARNAAST DE SITE </a:t>
            </a:r>
            <a:r>
              <a:rPr lang="nl-NL" sz="2800" dirty="0" smtClean="0">
                <a:hlinkClick r:id="rId3"/>
              </a:rPr>
              <a:t>HTTP://ZAPATOPI.NET/TREEOCOTPUS/</a:t>
            </a:r>
            <a:endParaRPr lang="nl-NL" sz="2800" dirty="0" smtClean="0"/>
          </a:p>
          <a:p>
            <a:endParaRPr lang="nl-NL" sz="2800" dirty="0"/>
          </a:p>
          <a:p>
            <a:r>
              <a:rPr lang="nl-NL" sz="2800" dirty="0" smtClean="0"/>
              <a:t>Probeer de vragen uit de “checklist” te beantwoorden met behulp van de site over de </a:t>
            </a:r>
            <a:r>
              <a:rPr lang="nl-NL" sz="2800" dirty="0" err="1" smtClean="0"/>
              <a:t>Treeocotpus</a:t>
            </a:r>
            <a:r>
              <a:rPr lang="nl-NL" sz="2800" dirty="0" smtClean="0"/>
              <a:t>.</a:t>
            </a:r>
          </a:p>
          <a:p>
            <a:pPr algn="r"/>
            <a:endParaRPr lang="nl-NL" sz="2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669" y="4588625"/>
            <a:ext cx="2352501" cy="128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14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Workshop Zoekvaardigheden</a:t>
            </a:r>
            <a:br>
              <a:rPr lang="nl-NL" smtClean="0"/>
            </a:b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Kom je er zelf niet uit?</a:t>
            </a:r>
          </a:p>
          <a:p>
            <a:r>
              <a:rPr lang="nl-NL" dirty="0" smtClean="0"/>
              <a:t>- vraag het aan je begeleidend vakdocent</a:t>
            </a:r>
          </a:p>
          <a:p>
            <a:r>
              <a:rPr lang="nl-NL" dirty="0" smtClean="0"/>
              <a:t>- of aan de medewerkers van de mediatheek (mediathecaris mw. A. Bachman)</a:t>
            </a:r>
          </a:p>
          <a:p>
            <a:endParaRPr lang="nl-NL" dirty="0" smtClean="0"/>
          </a:p>
          <a:p>
            <a:r>
              <a:rPr lang="nl-NL" sz="3600" b="1" i="1" u="sng" dirty="0" smtClean="0"/>
              <a:t>SUCCES</a:t>
            </a:r>
            <a:r>
              <a:rPr lang="nl-NL" sz="3600" b="1" i="1" dirty="0" smtClean="0"/>
              <a:t>!</a:t>
            </a:r>
          </a:p>
          <a:p>
            <a:pPr algn="r"/>
            <a:endParaRPr lang="nl-NL" b="1" i="1" u="sng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686" y="3732415"/>
            <a:ext cx="3325091" cy="251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96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nl-NL" b="1" dirty="0" smtClean="0"/>
              <a:t>Stappenplan t.b.v. je profielwerkstuk</a:t>
            </a:r>
            <a:br>
              <a:rPr lang="nl-NL" b="1" dirty="0" smtClean="0"/>
            </a:b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sz="1800" b="1" dirty="0" smtClean="0"/>
              <a:t>Stap 1: Oriëntatie</a:t>
            </a:r>
          </a:p>
          <a:p>
            <a:r>
              <a:rPr lang="nl-NL" sz="1800" b="1" dirty="0"/>
              <a:t> </a:t>
            </a:r>
            <a:r>
              <a:rPr lang="nl-NL" sz="1800" b="1" dirty="0" smtClean="0"/>
              <a:t>              </a:t>
            </a:r>
            <a:r>
              <a:rPr lang="nl-NL" sz="1800" dirty="0" smtClean="0"/>
              <a:t>- kiezen van het onderwerp</a:t>
            </a:r>
          </a:p>
          <a:p>
            <a:r>
              <a:rPr lang="nl-NL" sz="1800" b="1" dirty="0"/>
              <a:t> </a:t>
            </a:r>
            <a:r>
              <a:rPr lang="nl-NL" sz="1800" b="1" dirty="0" smtClean="0"/>
              <a:t>              </a:t>
            </a:r>
            <a:r>
              <a:rPr lang="nl-NL" sz="1800" dirty="0" smtClean="0"/>
              <a:t>- welke informatie heb je hierbij nodig</a:t>
            </a:r>
          </a:p>
          <a:p>
            <a:r>
              <a:rPr lang="nl-NL" sz="1800" b="1" dirty="0" smtClean="0"/>
              <a:t>Stap 2: Keuze </a:t>
            </a:r>
            <a:endParaRPr lang="nl-NL" sz="1800" dirty="0" smtClean="0"/>
          </a:p>
          <a:p>
            <a:r>
              <a:rPr lang="nl-NL" sz="1800" b="1" dirty="0"/>
              <a:t> </a:t>
            </a:r>
            <a:r>
              <a:rPr lang="nl-NL" sz="1800" b="1" dirty="0" smtClean="0"/>
              <a:t>               </a:t>
            </a:r>
            <a:r>
              <a:rPr lang="nl-NL" sz="1800" dirty="0" smtClean="0"/>
              <a:t>- </a:t>
            </a:r>
            <a:r>
              <a:rPr lang="nl-NL" sz="1800" dirty="0" smtClean="0"/>
              <a:t>welke </a:t>
            </a:r>
            <a:r>
              <a:rPr lang="nl-NL" sz="1800" dirty="0" smtClean="0"/>
              <a:t>informatiebronnen ga ik gebruiken of heb ik nodig</a:t>
            </a:r>
          </a:p>
          <a:p>
            <a:r>
              <a:rPr lang="nl-NL" sz="1800" b="1" dirty="0" smtClean="0"/>
              <a:t>Stap 3: Voorbereiding</a:t>
            </a:r>
          </a:p>
          <a:p>
            <a:r>
              <a:rPr lang="nl-NL" sz="1800" b="1" dirty="0"/>
              <a:t> </a:t>
            </a:r>
            <a:r>
              <a:rPr lang="nl-NL" sz="1800" b="1" dirty="0" smtClean="0"/>
              <a:t>                </a:t>
            </a:r>
            <a:r>
              <a:rPr lang="nl-NL" sz="1800" dirty="0" smtClean="0"/>
              <a:t>- op zoek naar de juiste zoekvraag (hoofdvraag en deelvragen)</a:t>
            </a:r>
          </a:p>
          <a:p>
            <a:r>
              <a:rPr lang="nl-NL" sz="1800" b="1" dirty="0" smtClean="0"/>
              <a:t>Stap 4: Uitvoering</a:t>
            </a:r>
          </a:p>
          <a:p>
            <a:r>
              <a:rPr lang="nl-NL" sz="1800" dirty="0"/>
              <a:t> </a:t>
            </a:r>
            <a:r>
              <a:rPr lang="nl-NL" sz="1800" dirty="0" smtClean="0"/>
              <a:t>                 - verzamelen van alle bruikbare informatie en de daarbij behorende bronnen</a:t>
            </a:r>
          </a:p>
          <a:p>
            <a:r>
              <a:rPr lang="nl-NL" sz="1800" b="1" dirty="0" smtClean="0"/>
              <a:t>Stap 5: Schrijven</a:t>
            </a:r>
          </a:p>
          <a:p>
            <a:r>
              <a:rPr lang="nl-NL" sz="1800" dirty="0"/>
              <a:t> </a:t>
            </a:r>
            <a:r>
              <a:rPr lang="nl-NL" sz="1800" dirty="0" smtClean="0"/>
              <a:t>                  - verwerk alle gevonden informatie tot één goed geheel….je profielwerkstuk</a:t>
            </a:r>
          </a:p>
          <a:p>
            <a:endParaRPr lang="nl-NL" sz="1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087" y="1845734"/>
            <a:ext cx="3333404" cy="2892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13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Stap 1: Oriëntatie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i="1" dirty="0" smtClean="0"/>
              <a:t>Welke informatiebronnen kun je gebruiken:</a:t>
            </a:r>
          </a:p>
          <a:p>
            <a:endParaRPr lang="nl-NL" b="1" i="1" dirty="0" smtClean="0"/>
          </a:p>
          <a:p>
            <a:r>
              <a:rPr lang="nl-NL" dirty="0" smtClean="0"/>
              <a:t>- Boeken</a:t>
            </a:r>
          </a:p>
          <a:p>
            <a:r>
              <a:rPr lang="nl-NL" dirty="0" smtClean="0"/>
              <a:t>- Tijdschriften- en krantenartikelen</a:t>
            </a:r>
          </a:p>
          <a:p>
            <a:r>
              <a:rPr lang="nl-NL" dirty="0" smtClean="0"/>
              <a:t>- Informatie van vakmensen / deskundigen / vakdocenten (interview of enquête)</a:t>
            </a:r>
          </a:p>
          <a:p>
            <a:r>
              <a:rPr lang="nl-NL" dirty="0" smtClean="0"/>
              <a:t>- Werkstukken en verslagen</a:t>
            </a:r>
          </a:p>
          <a:p>
            <a:r>
              <a:rPr lang="nl-NL" dirty="0" smtClean="0"/>
              <a:t>- Internetbronnen </a:t>
            </a:r>
          </a:p>
          <a:p>
            <a:r>
              <a:rPr lang="nl-NL" dirty="0" smtClean="0"/>
              <a:t>- Wat weet ik al over het onderwerp?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059" y="4189614"/>
            <a:ext cx="1496290" cy="131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00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Stap 1: Oriëntatie</a:t>
            </a:r>
            <a:br>
              <a:rPr lang="nl-NL" b="1" dirty="0" smtClean="0"/>
            </a:br>
            <a:r>
              <a:rPr lang="nl-NL" b="1" dirty="0" smtClean="0"/>
              <a:t>Stap 2: Keuze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i="1" dirty="0" smtClean="0"/>
              <a:t>Verzamelen van informatie:</a:t>
            </a:r>
            <a:endParaRPr lang="nl-NL" dirty="0" smtClean="0"/>
          </a:p>
          <a:p>
            <a:endParaRPr lang="nl-NL" b="1" i="1" dirty="0"/>
          </a:p>
          <a:p>
            <a:r>
              <a:rPr lang="nl-NL" dirty="0" smtClean="0"/>
              <a:t>- Catalogi  (Aura van De Nassau, Nieuwe Veste / Bieb Breda)</a:t>
            </a:r>
          </a:p>
          <a:p>
            <a:r>
              <a:rPr lang="nl-NL" dirty="0" smtClean="0"/>
              <a:t>- Databanken  (</a:t>
            </a:r>
            <a:r>
              <a:rPr lang="nl-NL" dirty="0" err="1" smtClean="0"/>
              <a:t>LexisNexis</a:t>
            </a:r>
            <a:r>
              <a:rPr lang="nl-NL" dirty="0" smtClean="0"/>
              <a:t>)</a:t>
            </a:r>
          </a:p>
          <a:p>
            <a:r>
              <a:rPr lang="nl-NL" dirty="0" smtClean="0"/>
              <a:t>- Google, Bing en andere internet </a:t>
            </a:r>
            <a:r>
              <a:rPr lang="nl-NL" dirty="0" err="1" smtClean="0"/>
              <a:t>site’s</a:t>
            </a:r>
            <a:endParaRPr lang="nl-NL" dirty="0" smtClean="0"/>
          </a:p>
          <a:p>
            <a:endParaRPr lang="nl-NL" dirty="0"/>
          </a:p>
          <a:p>
            <a:pPr algn="r"/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42" y="2103120"/>
            <a:ext cx="2768138" cy="2851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4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Stap 2: Keuze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i="1" dirty="0" smtClean="0"/>
              <a:t>Zoeken op internet: </a:t>
            </a:r>
            <a:endParaRPr lang="nl-NL" b="1" dirty="0" smtClean="0"/>
          </a:p>
          <a:p>
            <a:endParaRPr lang="nl-NL" b="1" i="1" dirty="0"/>
          </a:p>
          <a:p>
            <a:r>
              <a:rPr lang="nl-NL" dirty="0" smtClean="0"/>
              <a:t>- Zoekmachines zoals Bing, Yahoo en Google</a:t>
            </a:r>
          </a:p>
          <a:p>
            <a:r>
              <a:rPr lang="nl-NL" dirty="0" smtClean="0"/>
              <a:t>- Portal:  een webpagina die dienst doet als een soort “toegangspoort” (</a:t>
            </a:r>
            <a:r>
              <a:rPr lang="nl-NL" dirty="0" smtClean="0">
                <a:hlinkClick r:id="rId2"/>
              </a:rPr>
              <a:t>www.startpagina.nl</a:t>
            </a:r>
            <a:r>
              <a:rPr lang="nl-NL" dirty="0" smtClean="0"/>
              <a:t>)</a:t>
            </a:r>
          </a:p>
          <a:p>
            <a:r>
              <a:rPr lang="nl-NL" dirty="0" smtClean="0"/>
              <a:t>- URL:  een adres wat je hebt doorgekregen. Bijvoorbeeld </a:t>
            </a:r>
            <a:r>
              <a:rPr lang="nl-NL" i="1" dirty="0" smtClean="0">
                <a:hlinkClick r:id="rId3"/>
              </a:rPr>
              <a:t>www.deleesfabriek.nl</a:t>
            </a:r>
            <a:r>
              <a:rPr lang="nl-NL" i="1" dirty="0" smtClean="0"/>
              <a:t> </a:t>
            </a:r>
            <a:endParaRPr lang="nl-NL" dirty="0" smtClean="0"/>
          </a:p>
          <a:p>
            <a:r>
              <a:rPr lang="nl-NL" dirty="0" smtClean="0"/>
              <a:t>- (openbare) Database:  Een voorbeeld is de database van een organisatie als die van</a:t>
            </a:r>
          </a:p>
          <a:p>
            <a:r>
              <a:rPr lang="nl-NL" dirty="0"/>
              <a:t> </a:t>
            </a:r>
            <a:r>
              <a:rPr lang="nl-NL" dirty="0" smtClean="0"/>
              <a:t>  het “Centraal Bureau van Statistiek” (CBS)</a:t>
            </a:r>
          </a:p>
          <a:p>
            <a:pPr algn="r"/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106" y="4613564"/>
            <a:ext cx="2618510" cy="145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17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Stap 3: Voorbereiding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i="1" dirty="0" smtClean="0"/>
              <a:t>Aandacht voor:</a:t>
            </a:r>
            <a:endParaRPr lang="nl-NL" b="1" dirty="0" smtClean="0"/>
          </a:p>
          <a:p>
            <a:r>
              <a:rPr lang="nl-NL" dirty="0" smtClean="0"/>
              <a:t>- Je benadert de informatiebron met de juiste zoekvraag.</a:t>
            </a:r>
          </a:p>
          <a:p>
            <a:r>
              <a:rPr lang="nl-NL" dirty="0" smtClean="0"/>
              <a:t>- Denk  goed na over de termen waar je op gaat zoeken.</a:t>
            </a:r>
          </a:p>
          <a:p>
            <a:r>
              <a:rPr lang="nl-NL" dirty="0" smtClean="0"/>
              <a:t>- Gebruik niet alleen woorden uit de spreektaal.</a:t>
            </a:r>
          </a:p>
          <a:p>
            <a:r>
              <a:rPr lang="nl-NL" dirty="0" smtClean="0"/>
              <a:t>- Gebruik meervoud en enkelvoud – synoniemen – volledige termen i.p.v. afkortingen en </a:t>
            </a:r>
          </a:p>
          <a:p>
            <a:r>
              <a:rPr lang="nl-NL" dirty="0"/>
              <a:t> </a:t>
            </a:r>
            <a:r>
              <a:rPr lang="nl-NL" dirty="0" smtClean="0"/>
              <a:t>  termen in het Engels.</a:t>
            </a:r>
          </a:p>
          <a:p>
            <a:r>
              <a:rPr lang="nl-NL" dirty="0" smtClean="0"/>
              <a:t>- Probeer de woorden waar je op gaat zoeken te combineren.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488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Stap 3: Voorbereiding</a:t>
            </a:r>
            <a:br>
              <a:rPr lang="nl-NL" b="1" dirty="0" smtClean="0"/>
            </a:br>
            <a:r>
              <a:rPr lang="nl-NL" b="1" dirty="0" smtClean="0"/>
              <a:t>Stap 4: Uitvoering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b="1" i="1" dirty="0" smtClean="0"/>
              <a:t>Tips Google</a:t>
            </a:r>
            <a:endParaRPr lang="nl-NL" b="1" dirty="0" smtClean="0"/>
          </a:p>
          <a:p>
            <a:r>
              <a:rPr lang="nl-NL" dirty="0" smtClean="0"/>
              <a:t>In de zoekregel op de startpagina van Google kun je je zoekactie efficiënter uitvoeren door de volgende mogelijkheden te gebruiken:</a:t>
            </a:r>
          </a:p>
          <a:p>
            <a:r>
              <a:rPr lang="nl-NL" dirty="0" smtClean="0"/>
              <a:t>- “</a:t>
            </a:r>
            <a:r>
              <a:rPr lang="nl-NL" i="1" dirty="0" err="1" smtClean="0"/>
              <a:t>define</a:t>
            </a:r>
            <a:r>
              <a:rPr lang="nl-NL" i="1" dirty="0" smtClean="0"/>
              <a:t>: woord” </a:t>
            </a:r>
            <a:r>
              <a:rPr lang="nl-NL" dirty="0" smtClean="0"/>
              <a:t>: term of definitie. Google geeft dan uitleg over de gekozen term</a:t>
            </a:r>
          </a:p>
          <a:p>
            <a:r>
              <a:rPr lang="nl-NL" dirty="0" smtClean="0"/>
              <a:t>- exacte combinatie/termen naast elkaar:  Google zet er automatisch het woordje </a:t>
            </a:r>
            <a:r>
              <a:rPr lang="nl-NL" i="1" dirty="0" smtClean="0"/>
              <a:t>“</a:t>
            </a:r>
            <a:r>
              <a:rPr lang="nl-NL" i="1" dirty="0" err="1" smtClean="0"/>
              <a:t>and</a:t>
            </a:r>
            <a:r>
              <a:rPr lang="nl-NL" i="1" dirty="0" smtClean="0"/>
              <a:t>” </a:t>
            </a:r>
          </a:p>
          <a:p>
            <a:r>
              <a:rPr lang="nl-NL" i="1" dirty="0"/>
              <a:t> </a:t>
            </a:r>
            <a:r>
              <a:rPr lang="nl-NL" i="1" dirty="0" smtClean="0"/>
              <a:t> (= en) </a:t>
            </a:r>
            <a:r>
              <a:rPr lang="nl-NL" dirty="0" smtClean="0"/>
              <a:t>tussen</a:t>
            </a:r>
          </a:p>
          <a:p>
            <a:r>
              <a:rPr lang="nl-NL" i="1" dirty="0" smtClean="0"/>
              <a:t>- </a:t>
            </a:r>
            <a:r>
              <a:rPr lang="nl-NL" dirty="0" err="1" smtClean="0"/>
              <a:t>Boleaanse</a:t>
            </a:r>
            <a:r>
              <a:rPr lang="nl-NL" dirty="0" smtClean="0"/>
              <a:t>/logische operatoren: gebruik de woorden </a:t>
            </a:r>
            <a:r>
              <a:rPr lang="nl-NL" i="1" dirty="0" smtClean="0"/>
              <a:t>“or”</a:t>
            </a:r>
            <a:r>
              <a:rPr lang="nl-NL" dirty="0" smtClean="0"/>
              <a:t> of </a:t>
            </a:r>
            <a:r>
              <a:rPr lang="nl-NL" i="1" dirty="0" smtClean="0"/>
              <a:t>“</a:t>
            </a:r>
            <a:r>
              <a:rPr lang="nl-NL" i="1" dirty="0" err="1" smtClean="0"/>
              <a:t>not</a:t>
            </a:r>
            <a:r>
              <a:rPr lang="nl-NL" i="1" dirty="0" smtClean="0"/>
              <a:t>”</a:t>
            </a:r>
            <a:r>
              <a:rPr lang="nl-NL" dirty="0" smtClean="0"/>
              <a:t> tussen 2 termen</a:t>
            </a:r>
          </a:p>
          <a:p>
            <a:r>
              <a:rPr lang="nl-NL" i="1" dirty="0"/>
              <a:t> </a:t>
            </a:r>
            <a:r>
              <a:rPr lang="nl-NL" i="1" dirty="0" smtClean="0"/>
              <a:t>  </a:t>
            </a:r>
            <a:r>
              <a:rPr lang="nl-NL" dirty="0" smtClean="0"/>
              <a:t>bijvoorbeeld </a:t>
            </a:r>
            <a:r>
              <a:rPr lang="nl-NL" i="1" dirty="0" smtClean="0"/>
              <a:t>“fietsen </a:t>
            </a:r>
            <a:r>
              <a:rPr lang="nl-NL" i="1" u="sng" dirty="0" smtClean="0"/>
              <a:t>or</a:t>
            </a:r>
            <a:r>
              <a:rPr lang="nl-NL" i="1" dirty="0" smtClean="0"/>
              <a:t> rijwielen”</a:t>
            </a:r>
            <a:r>
              <a:rPr lang="nl-NL" dirty="0" smtClean="0"/>
              <a:t> of </a:t>
            </a:r>
            <a:r>
              <a:rPr lang="nl-NL" i="1" dirty="0" smtClean="0"/>
              <a:t>“fietsen </a:t>
            </a:r>
            <a:r>
              <a:rPr lang="nl-NL" i="1" u="sng" dirty="0" err="1" smtClean="0"/>
              <a:t>not</a:t>
            </a:r>
            <a:r>
              <a:rPr lang="nl-NL" i="1" dirty="0" smtClean="0"/>
              <a:t> rijwielen” </a:t>
            </a:r>
            <a:r>
              <a:rPr lang="nl-NL" dirty="0" smtClean="0"/>
              <a:t>(laatste is resultaat kleiner)</a:t>
            </a:r>
          </a:p>
          <a:p>
            <a:r>
              <a:rPr lang="nl-NL" i="1" dirty="0" smtClean="0"/>
              <a:t>- </a:t>
            </a:r>
            <a:r>
              <a:rPr lang="nl-NL" dirty="0" smtClean="0"/>
              <a:t>Google geeft de mogelijkheid om “geavanceerd” te zoeken om te komen tot een beter  </a:t>
            </a:r>
          </a:p>
          <a:p>
            <a:r>
              <a:rPr lang="nl-NL" dirty="0"/>
              <a:t> </a:t>
            </a:r>
            <a:r>
              <a:rPr lang="nl-NL" dirty="0" smtClean="0"/>
              <a:t>  resultaat ( via de startpagina van Google)</a:t>
            </a:r>
          </a:p>
          <a:p>
            <a:pPr algn="r"/>
            <a:endParaRPr lang="nl-NL" i="1" dirty="0" smtClean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2189" y="5411585"/>
            <a:ext cx="1620981" cy="89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05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Stap 3: Voorbereiding</a:t>
            </a:r>
            <a:br>
              <a:rPr lang="nl-NL" b="1" dirty="0" smtClean="0"/>
            </a:br>
            <a:r>
              <a:rPr lang="nl-NL" b="1" dirty="0" smtClean="0"/>
              <a:t>Stap 4 : Uitvoering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39091" y="1845734"/>
            <a:ext cx="10058400" cy="4023360"/>
          </a:xfrm>
        </p:spPr>
        <p:txBody>
          <a:bodyPr/>
          <a:lstStyle/>
          <a:p>
            <a:r>
              <a:rPr lang="nl-NL" b="1" i="1" dirty="0" smtClean="0"/>
              <a:t>Hoe beoordeel je of een site (informatie op internet) betrouwbaar en/of bruikbaar is?</a:t>
            </a:r>
          </a:p>
          <a:p>
            <a:r>
              <a:rPr lang="nl-NL" dirty="0" smtClean="0"/>
              <a:t>- de site geeft duidelijk aan wie de maker is</a:t>
            </a:r>
          </a:p>
          <a:p>
            <a:r>
              <a:rPr lang="nl-NL" dirty="0" smtClean="0"/>
              <a:t>- de site geeft duidelijk aan hoe je deze kunt bereiken</a:t>
            </a:r>
          </a:p>
          <a:p>
            <a:r>
              <a:rPr lang="nl-NL" dirty="0" smtClean="0"/>
              <a:t>- het doel van de site wordt aangegeven</a:t>
            </a:r>
          </a:p>
          <a:p>
            <a:r>
              <a:rPr lang="nl-NL" dirty="0" smtClean="0"/>
              <a:t>- de informatie wordt actueel gehouden</a:t>
            </a:r>
          </a:p>
          <a:p>
            <a:r>
              <a:rPr lang="nl-NL" dirty="0" smtClean="0"/>
              <a:t>- de site bevat datum van de laatste update of van het ontstaan van de site</a:t>
            </a:r>
          </a:p>
          <a:p>
            <a:pPr algn="ctr"/>
            <a:r>
              <a:rPr lang="nl-NL" b="1" i="1" dirty="0" smtClean="0"/>
              <a:t>Gebruik de </a:t>
            </a:r>
            <a:r>
              <a:rPr lang="nl-NL" b="1" i="1" u="sng" dirty="0" smtClean="0"/>
              <a:t>checklist</a:t>
            </a:r>
            <a:r>
              <a:rPr lang="nl-NL" b="1" i="1" dirty="0" smtClean="0"/>
              <a:t> van</a:t>
            </a:r>
          </a:p>
          <a:p>
            <a:pPr algn="ctr"/>
            <a:r>
              <a:rPr lang="nl-NL" b="1" i="1" dirty="0" smtClean="0">
                <a:hlinkClick r:id="rId2"/>
              </a:rPr>
              <a:t>www.webdetective.nl</a:t>
            </a:r>
            <a:endParaRPr lang="nl-NL" b="1" i="1" dirty="0" smtClean="0"/>
          </a:p>
          <a:p>
            <a:endParaRPr lang="nl-NL" b="1" i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4738255"/>
            <a:ext cx="2294313" cy="113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01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Stap 5: Schrijven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b="1" i="1" dirty="0" smtClean="0"/>
              <a:t>Literatuurlijst / bronvermelding                                       (volgens de APA-stijl)</a:t>
            </a:r>
          </a:p>
          <a:p>
            <a:r>
              <a:rPr lang="nl-NL" sz="1600" b="1" i="1" u="sng" dirty="0" smtClean="0"/>
              <a:t>BOEK</a:t>
            </a:r>
            <a:r>
              <a:rPr lang="nl-NL" sz="1600" b="1" i="1" dirty="0" smtClean="0"/>
              <a:t>:</a:t>
            </a:r>
          </a:p>
          <a:p>
            <a:r>
              <a:rPr lang="nl-NL" sz="1600" dirty="0" smtClean="0"/>
              <a:t>Kallenberg, T., Koster, B. (2007). </a:t>
            </a:r>
            <a:r>
              <a:rPr lang="nl-NL" sz="1600" i="1" dirty="0" smtClean="0"/>
              <a:t>Ontwikkeling door onderzoek ; een handreiking voor leraren. </a:t>
            </a:r>
            <a:r>
              <a:rPr lang="nl-NL" sz="1600" dirty="0" smtClean="0"/>
              <a:t>Utrecht : Thieme Meulenhoff</a:t>
            </a:r>
          </a:p>
          <a:p>
            <a:r>
              <a:rPr lang="nl-NL" sz="1600" b="1" i="1" u="sng" dirty="0" smtClean="0"/>
              <a:t>WEBSITE</a:t>
            </a:r>
            <a:r>
              <a:rPr lang="nl-NL" sz="1600" b="1" i="1" dirty="0" smtClean="0"/>
              <a:t>: </a:t>
            </a:r>
            <a:endParaRPr lang="nl-NL" sz="1600" dirty="0" smtClean="0"/>
          </a:p>
          <a:p>
            <a:r>
              <a:rPr lang="nl-NL" sz="1600" dirty="0" smtClean="0">
                <a:hlinkClick r:id="rId2"/>
              </a:rPr>
              <a:t>http://www.efteling.com</a:t>
            </a:r>
            <a:endParaRPr lang="nl-NL" sz="1600" dirty="0" smtClean="0"/>
          </a:p>
          <a:p>
            <a:r>
              <a:rPr lang="nl-NL" sz="1600" dirty="0" smtClean="0"/>
              <a:t>Geraadpleegd 27 februari 2018</a:t>
            </a:r>
          </a:p>
          <a:p>
            <a:r>
              <a:rPr lang="nl-NL" sz="1600" b="1" i="1" u="sng" dirty="0" smtClean="0"/>
              <a:t>TIJDSCHRIFTENARTIKEL</a:t>
            </a:r>
            <a:r>
              <a:rPr lang="nl-NL" sz="1600" b="1" i="1" dirty="0" smtClean="0"/>
              <a:t>: </a:t>
            </a:r>
            <a:endParaRPr lang="nl-NL" sz="1600" dirty="0" smtClean="0"/>
          </a:p>
          <a:p>
            <a:r>
              <a:rPr lang="nl-NL" sz="1600" dirty="0" smtClean="0"/>
              <a:t>Duimpje, K. (2017). Wacht maar tot ik groot ben!</a:t>
            </a:r>
          </a:p>
          <a:p>
            <a:r>
              <a:rPr lang="nl-NL" sz="1600" i="1" dirty="0" err="1" smtClean="0"/>
              <a:t>Eftelingen</a:t>
            </a:r>
            <a:r>
              <a:rPr lang="nl-NL" sz="1600" i="1" dirty="0" smtClean="0"/>
              <a:t>-magazine, 51, p. 10-15</a:t>
            </a:r>
          </a:p>
          <a:p>
            <a:r>
              <a:rPr lang="nl-NL" sz="1600" b="1" i="1" u="sng" dirty="0" smtClean="0"/>
              <a:t>INTERVIEW</a:t>
            </a:r>
            <a:r>
              <a:rPr lang="nl-NL" sz="1600" b="1" i="1" dirty="0" smtClean="0"/>
              <a:t>: </a:t>
            </a:r>
            <a:endParaRPr lang="nl-NL" sz="1600" dirty="0" smtClean="0"/>
          </a:p>
          <a:p>
            <a:r>
              <a:rPr lang="nl-NL" sz="1600" dirty="0" smtClean="0"/>
              <a:t>Gijs, H.B. (2017). Afvalverwerking</a:t>
            </a:r>
          </a:p>
          <a:p>
            <a:r>
              <a:rPr lang="nl-NL" sz="1600" b="1" i="1" u="sng" dirty="0" smtClean="0"/>
              <a:t>HYPERLINK (URL)</a:t>
            </a:r>
            <a:r>
              <a:rPr lang="nl-NL" sz="1600" b="1" i="1" dirty="0" smtClean="0"/>
              <a:t>:</a:t>
            </a:r>
          </a:p>
          <a:p>
            <a:r>
              <a:rPr lang="nl-NL" sz="1600" dirty="0" smtClean="0">
                <a:hlinkClick r:id="rId3"/>
              </a:rPr>
              <a:t>http://www.wikipedia.nl/int/nl/about.html</a:t>
            </a:r>
            <a:r>
              <a:rPr lang="nl-NL" sz="1600" dirty="0" smtClean="0"/>
              <a:t> </a:t>
            </a:r>
          </a:p>
          <a:p>
            <a:pPr algn="r"/>
            <a:endParaRPr lang="nl-NL" sz="1600" dirty="0" smtClean="0"/>
          </a:p>
          <a:p>
            <a:endParaRPr lang="nl-NL" sz="1600" dirty="0" smtClean="0"/>
          </a:p>
          <a:p>
            <a:endParaRPr lang="nl-NL" i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305" y="4231178"/>
            <a:ext cx="1953490" cy="10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33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rugblik">
  <a:themeElements>
    <a:clrScheme name="Terugbli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185</TotalTime>
  <Words>691</Words>
  <Application>Microsoft Office PowerPoint</Application>
  <PresentationFormat>Breedbeeld</PresentationFormat>
  <Paragraphs>98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Calibri</vt:lpstr>
      <vt:lpstr>Calibri Light</vt:lpstr>
      <vt:lpstr>Terugblik</vt:lpstr>
      <vt:lpstr>Wie zoekt, die vindt…!!!   Workshop Zoekvaardigheden Profielwerkstuk MAVO </vt:lpstr>
      <vt:lpstr>Stappenplan t.b.v. je profielwerkstuk </vt:lpstr>
      <vt:lpstr>Stap 1: Oriëntatie</vt:lpstr>
      <vt:lpstr>Stap 1: Oriëntatie Stap 2: Keuze</vt:lpstr>
      <vt:lpstr>Stap 2: Keuze</vt:lpstr>
      <vt:lpstr>Stap 3: Voorbereiding</vt:lpstr>
      <vt:lpstr>Stap 3: Voorbereiding Stap 4: Uitvoering</vt:lpstr>
      <vt:lpstr>Stap 3: Voorbereiding Stap 4 : Uitvoering</vt:lpstr>
      <vt:lpstr>Stap 5: Schrijven</vt:lpstr>
      <vt:lpstr>Wat gaan we nu bekijken?</vt:lpstr>
      <vt:lpstr>Opdracht</vt:lpstr>
      <vt:lpstr>Workshop Zoekvaardigheden </vt:lpstr>
    </vt:vector>
  </TitlesOfParts>
  <Company>De Nassau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zoekt, die vindt…!!!  Workshop Zoekvaardigheden  Profielwerkstuk MAVO</dc:title>
  <dc:creator>A. Bachman</dc:creator>
  <cp:lastModifiedBy>A. Bachman</cp:lastModifiedBy>
  <cp:revision>41</cp:revision>
  <cp:lastPrinted>2018-12-11T10:22:35Z</cp:lastPrinted>
  <dcterms:created xsi:type="dcterms:W3CDTF">2018-02-27T12:44:09Z</dcterms:created>
  <dcterms:modified xsi:type="dcterms:W3CDTF">2019-01-11T09:37:52Z</dcterms:modified>
</cp:coreProperties>
</file>